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5"/>
  </p:notesMasterIdLst>
  <p:handoutMasterIdLst>
    <p:handoutMasterId r:id="rId26"/>
  </p:handoutMasterIdLst>
  <p:sldIdLst>
    <p:sldId id="313" r:id="rId6"/>
    <p:sldId id="314" r:id="rId7"/>
    <p:sldId id="284" r:id="rId8"/>
    <p:sldId id="285" r:id="rId9"/>
    <p:sldId id="297" r:id="rId10"/>
    <p:sldId id="286" r:id="rId11"/>
    <p:sldId id="300" r:id="rId12"/>
    <p:sldId id="307" r:id="rId13"/>
    <p:sldId id="308" r:id="rId14"/>
    <p:sldId id="287" r:id="rId15"/>
    <p:sldId id="303" r:id="rId16"/>
    <p:sldId id="309" r:id="rId17"/>
    <p:sldId id="301" r:id="rId18"/>
    <p:sldId id="311" r:id="rId19"/>
    <p:sldId id="304" r:id="rId20"/>
    <p:sldId id="305" r:id="rId21"/>
    <p:sldId id="312" r:id="rId22"/>
    <p:sldId id="310" r:id="rId23"/>
    <p:sldId id="294" r:id="rId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77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4AE8B-A150-4820-BC27-EE42D733F4B8}" type="datetimeFigureOut">
              <a:rPr lang="en-GB" smtClean="0"/>
              <a:t>14/05/2018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05C2D-D39A-48CE-B0EB-51A11E4633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491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5B75E70-762A-4375-AA7C-DE9BB7CC9339}" type="datetimeFigureOut">
              <a:rPr lang="de-DE" smtClean="0"/>
              <a:pPr/>
              <a:t>14.05.2018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F1895BC-06EC-475A-97CA-BF53472F2E0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83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\\psf\Host\Users\cd\Desktop\Startbild_4zu3-E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4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78400" y="1573200"/>
            <a:ext cx="7779600" cy="741362"/>
          </a:xfrm>
          <a:prstGeom prst="rect">
            <a:avLst/>
          </a:prstGeom>
        </p:spPr>
        <p:txBody>
          <a:bodyPr lIns="0" tIns="0" rIns="0" bIns="0" anchor="t"/>
          <a:lstStyle>
            <a:lvl1pPr>
              <a:tabLst>
                <a:tab pos="2038350" algn="l"/>
              </a:tabLst>
              <a:defRPr b="1"/>
            </a:lvl1pPr>
          </a:lstStyle>
          <a:p>
            <a:pPr lvl="0"/>
            <a:r>
              <a:rPr lang="en-GB" noProof="0" dirty="0" smtClean="0"/>
              <a:t>Click here to insert lecture title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78400" y="2429999"/>
            <a:ext cx="7779600" cy="1152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 sz="2400">
                <a:solidFill>
                  <a:srgbClr val="686868"/>
                </a:solidFill>
              </a:defRPr>
            </a:lvl1pPr>
          </a:lstStyle>
          <a:p>
            <a:pPr lvl="0"/>
            <a:r>
              <a:rPr lang="en-GB" noProof="0" dirty="0" smtClean="0"/>
              <a:t>Click here to insert lecture subtitle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pic>
        <p:nvPicPr>
          <p:cNvPr id="11" name="Grafik 10" descr="dlr_signe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5857875"/>
            <a:ext cx="85725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853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199"/>
            <a:ext cx="81720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3" name="Titel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SUMO2016 &gt; Jakob Erdmann • SUMO Tutorial &gt; 2016-05-23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7575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40860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4698000" y="1591200"/>
            <a:ext cx="3960812" cy="433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 noProof="0" dirty="0" smtClean="0"/>
              <a:t>Click onto symbol to insert picture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90958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40860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3335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40860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sp>
        <p:nvSpPr>
          <p:cNvPr id="6" name="Textplatzhalter 9"/>
          <p:cNvSpPr>
            <a:spLocks noGrp="1"/>
          </p:cNvSpPr>
          <p:nvPr>
            <p:ph type="body" sz="quarter" idx="16" hasCustomPrompt="1"/>
          </p:nvPr>
        </p:nvSpPr>
        <p:spPr>
          <a:xfrm>
            <a:off x="4698000" y="1591200"/>
            <a:ext cx="39600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6811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noProof="0" dirty="0"/>
          </a:p>
        </p:txBody>
      </p:sp>
      <p:sp>
        <p:nvSpPr>
          <p:cNvPr id="9" name="Textplatzhalter 1"/>
          <p:cNvSpPr>
            <a:spLocks noGrp="1"/>
          </p:cNvSpPr>
          <p:nvPr>
            <p:ph type="body" idx="13" hasCustomPrompt="1"/>
          </p:nvPr>
        </p:nvSpPr>
        <p:spPr>
          <a:xfrm>
            <a:off x="467544" y="1591200"/>
            <a:ext cx="3960000" cy="333425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en-GB" noProof="0" dirty="0" smtClean="0"/>
              <a:t>Click here to insert header line</a:t>
            </a:r>
          </a:p>
        </p:txBody>
      </p:sp>
      <p:sp>
        <p:nvSpPr>
          <p:cNvPr id="10" name="Textplatzhalter 1"/>
          <p:cNvSpPr>
            <a:spLocks noGrp="1"/>
          </p:cNvSpPr>
          <p:nvPr>
            <p:ph type="body" idx="14" hasCustomPrompt="1"/>
          </p:nvPr>
        </p:nvSpPr>
        <p:spPr>
          <a:xfrm>
            <a:off x="4698000" y="1591200"/>
            <a:ext cx="3960000" cy="333425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en-GB" noProof="0" dirty="0" smtClean="0"/>
              <a:t>Click here to insert header line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86000" y="2142000"/>
            <a:ext cx="3960000" cy="37872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698000" y="2142000"/>
            <a:ext cx="3960000" cy="37872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9929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7447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392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 ohne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9272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\\psf\Host\Users\cd\Desktop\Startbild_4zu3-Fuss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7138"/>
            <a:ext cx="9144000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6000" y="648000"/>
            <a:ext cx="8172000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insert chart title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999" y="1591200"/>
            <a:ext cx="8172000" cy="433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Rectangle 5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6000" y="125999"/>
            <a:ext cx="1044000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lang="de-DE" sz="800" kern="1200">
                <a:solidFill>
                  <a:srgbClr val="686868"/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GB" noProof="0" dirty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sp>
        <p:nvSpPr>
          <p:cNvPr id="8" name="Rectangle 5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9999" y="125999"/>
            <a:ext cx="7128000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800">
                <a:solidFill>
                  <a:srgbClr val="686868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GB" noProof="0" smtClean="0"/>
              <a:t>SUMO2015 &gt; Jakob Erdmann  • Multimodal Tutorial &gt; 2015-05-08</a:t>
            </a:r>
            <a:endParaRPr lang="en-GB" noProof="0" dirty="0"/>
          </a:p>
        </p:txBody>
      </p:sp>
      <p:pic>
        <p:nvPicPr>
          <p:cNvPr id="11" name="Grafik 10" descr="dlr_signet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6143625"/>
            <a:ext cx="5715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36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0" r:id="rId3"/>
    <p:sldLayoutId id="2147483664" r:id="rId4"/>
    <p:sldLayoutId id="2147483665" r:id="rId5"/>
    <p:sldLayoutId id="2147483661" r:id="rId6"/>
    <p:sldLayoutId id="2147483662" r:id="rId7"/>
    <p:sldLayoutId id="2147483663" r:id="rId8"/>
    <p:sldLayoutId id="2147483666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rgbClr val="68686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80000" indent="-180000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64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64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228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9692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sumo-user@lists.sourceforge.net" TargetMode="External"/><Relationship Id="rId2" Type="http://schemas.openxmlformats.org/officeDocument/2006/relationships/hyperlink" Target="http://sumo.dlr.de/wiki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hyperlink" Target="mailto:sumo@dlr.d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ownload/releases/2.7/" TargetMode="External"/><Relationship Id="rId2" Type="http://schemas.openxmlformats.org/officeDocument/2006/relationships/hyperlink" Target="http://sumo.dlr.de/wiki/Download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umo.dlr.de/daily/sumo2016_tutorial.zip" TargetMode="External"/><Relationship Id="rId4" Type="http://schemas.openxmlformats.org/officeDocument/2006/relationships/hyperlink" Target="https://notepad-plus-plus.org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/>
              <a:t>Welcome </a:t>
            </a:r>
            <a:r>
              <a:rPr lang="de-DE" altLang="de-DE" dirty="0" err="1" smtClean="0"/>
              <a:t>to</a:t>
            </a:r>
            <a:r>
              <a:rPr lang="de-DE" altLang="de-DE" dirty="0" smtClean="0"/>
              <a:t> SUMO 2018</a:t>
            </a:r>
          </a:p>
        </p:txBody>
      </p:sp>
      <p:sp>
        <p:nvSpPr>
          <p:cNvPr id="8195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Simulating Autonomous and </a:t>
            </a:r>
          </a:p>
          <a:p>
            <a:r>
              <a:rPr lang="en-US" dirty="0"/>
              <a:t>Intermodal Transport Systems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de-DE" altLang="de-DE" dirty="0" smtClean="0"/>
          </a:p>
          <a:p>
            <a:endParaRPr lang="en-US" dirty="0" smtClean="0"/>
          </a:p>
          <a:p>
            <a:r>
              <a:rPr lang="en-US" dirty="0" smtClean="0"/>
              <a:t>May 14th – 16th</a:t>
            </a:r>
            <a:endParaRPr lang="en-US" dirty="0"/>
          </a:p>
          <a:p>
            <a:r>
              <a:rPr lang="de-DE" altLang="de-DE" dirty="0" smtClean="0"/>
              <a:t>Berlin - Adlershof</a:t>
            </a:r>
          </a:p>
        </p:txBody>
      </p:sp>
      <p:pic>
        <p:nvPicPr>
          <p:cNvPr id="8196" name="Picture 2" descr="http://www.sumo-sim.org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908050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903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Fixing network problems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1628800"/>
            <a:ext cx="5094112" cy="4300399"/>
          </a:xfrm>
          <a:noFill/>
        </p:spPr>
        <p:txBody>
          <a:bodyPr/>
          <a:lstStyle/>
          <a:p>
            <a:pPr marL="180000" lvl="1">
              <a:spcBef>
                <a:spcPts val="300"/>
              </a:spcBef>
            </a:pPr>
            <a:r>
              <a:rPr lang="en-GB" dirty="0"/>
              <a:t>Sample data in </a:t>
            </a:r>
            <a:r>
              <a:rPr lang="en-GB" dirty="0" smtClean="0">
                <a:latin typeface="Courier" pitchFamily="49" charset="0"/>
              </a:rPr>
              <a:t>1_netedit</a:t>
            </a:r>
            <a:endParaRPr lang="en-GB" dirty="0" smtClean="0"/>
          </a:p>
          <a:p>
            <a:r>
              <a:rPr lang="en-GB" dirty="0" smtClean="0"/>
              <a:t>Open network in NETEDIT (</a:t>
            </a:r>
            <a:r>
              <a:rPr lang="en-GB" dirty="0" smtClean="0">
                <a:solidFill>
                  <a:srgbClr val="0070C0"/>
                </a:solidFill>
              </a:rPr>
              <a:t>ctrl-t in SUMO-GUI</a:t>
            </a:r>
            <a:r>
              <a:rPr lang="en-GB" dirty="0" smtClean="0"/>
              <a:t>)</a:t>
            </a:r>
            <a:endParaRPr lang="en-GB" i="1" dirty="0" smtClean="0"/>
          </a:p>
          <a:p>
            <a:r>
              <a:rPr lang="en-GB" dirty="0" smtClean="0"/>
              <a:t>Fix tram line direction (</a:t>
            </a:r>
            <a:r>
              <a:rPr lang="en-GB" dirty="0" smtClean="0">
                <a:solidFill>
                  <a:srgbClr val="0070C0"/>
                </a:solidFill>
              </a:rPr>
              <a:t>right-click, </a:t>
            </a:r>
            <a:r>
              <a:rPr lang="en-GB" i="1" dirty="0" smtClean="0">
                <a:solidFill>
                  <a:srgbClr val="0070C0"/>
                </a:solidFill>
              </a:rPr>
              <a:t>reverse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Result in </a:t>
            </a:r>
            <a:r>
              <a:rPr lang="en-GB" dirty="0" smtClean="0">
                <a:latin typeface="Courier" pitchFamily="49" charset="0"/>
              </a:rPr>
              <a:t>2.reverse.net.xml</a:t>
            </a:r>
            <a:endParaRPr lang="en-GB" dirty="0" smtClean="0"/>
          </a:p>
          <a:p>
            <a:r>
              <a:rPr lang="en-GB" dirty="0" smtClean="0"/>
              <a:t>Join complex junction (</a:t>
            </a:r>
            <a:r>
              <a:rPr lang="en-GB" dirty="0" smtClean="0">
                <a:solidFill>
                  <a:srgbClr val="0070C0"/>
                </a:solidFill>
              </a:rPr>
              <a:t>select, F7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Result in </a:t>
            </a:r>
            <a:r>
              <a:rPr lang="en-GB" dirty="0" smtClean="0">
                <a:latin typeface="Courier" pitchFamily="49" charset="0"/>
              </a:rPr>
              <a:t>3.joined.net.xml</a:t>
            </a:r>
          </a:p>
          <a:p>
            <a:r>
              <a:rPr lang="en-GB" dirty="0" smtClean="0"/>
              <a:t>Fix signal plan (</a:t>
            </a:r>
            <a:r>
              <a:rPr lang="en-GB" dirty="0" smtClean="0">
                <a:solidFill>
                  <a:srgbClr val="0070C0"/>
                </a:solidFill>
              </a:rPr>
              <a:t>traffic light mode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/>
              <a:t>Result in </a:t>
            </a:r>
            <a:r>
              <a:rPr lang="en-GB" dirty="0" smtClean="0">
                <a:latin typeface="Courier" pitchFamily="49" charset="0"/>
              </a:rPr>
              <a:t>4.tls.net.xml</a:t>
            </a:r>
          </a:p>
          <a:p>
            <a:pPr lvl="1"/>
            <a:endParaRPr lang="en-GB" dirty="0">
              <a:latin typeface="Courier" pitchFamily="49" charset="0"/>
            </a:endParaRPr>
          </a:p>
          <a:p>
            <a:r>
              <a:rPr lang="en-GB" dirty="0" smtClean="0"/>
              <a:t>After each network edit, run </a:t>
            </a:r>
            <a:r>
              <a:rPr lang="en-GB" dirty="0" smtClean="0">
                <a:latin typeface="Courier" pitchFamily="49" charset="0"/>
              </a:rPr>
              <a:t>build.bat</a:t>
            </a:r>
            <a:r>
              <a:rPr lang="en-GB" dirty="0" smtClean="0"/>
              <a:t> to adapt demand. (In the sample data, additional build scripts and </a:t>
            </a:r>
            <a:r>
              <a:rPr lang="en-GB" dirty="0" smtClean="0">
                <a:latin typeface="Courier" pitchFamily="49" charset="0"/>
              </a:rPr>
              <a:t>.</a:t>
            </a:r>
            <a:r>
              <a:rPr lang="en-GB" dirty="0" err="1" smtClean="0">
                <a:latin typeface="Courier" pitchFamily="49" charset="0"/>
              </a:rPr>
              <a:t>sumocfg</a:t>
            </a:r>
            <a:r>
              <a:rPr lang="en-GB" dirty="0" smtClean="0">
                <a:latin typeface="Courier" pitchFamily="49" charset="0"/>
              </a:rPr>
              <a:t> </a:t>
            </a:r>
            <a:r>
              <a:rPr lang="en-GB" dirty="0" smtClean="0"/>
              <a:t>files are used to test all versions alongside each other).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On Windows, sumo-</a:t>
            </a:r>
            <a:r>
              <a:rPr lang="en-GB" b="1" dirty="0" err="1" smtClean="0">
                <a:solidFill>
                  <a:srgbClr val="FF0000"/>
                </a:solidFill>
              </a:rPr>
              <a:t>gui</a:t>
            </a:r>
            <a:r>
              <a:rPr lang="en-GB" b="1" dirty="0" smtClean="0">
                <a:solidFill>
                  <a:srgbClr val="FF0000"/>
                </a:solidFill>
              </a:rPr>
              <a:t> must be closed!</a:t>
            </a:r>
          </a:p>
          <a:p>
            <a:endParaRPr lang="en-GB" dirty="0">
              <a:latin typeface="Courier" pitchFamily="49" charset="0"/>
            </a:endParaRPr>
          </a:p>
          <a:p>
            <a:pPr lvl="1"/>
            <a:endParaRPr lang="en-GB" dirty="0">
              <a:latin typeface="Courier" pitchFamily="49" charset="0"/>
            </a:endParaRPr>
          </a:p>
          <a:p>
            <a:pPr marL="446400" lvl="1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10</a:t>
            </a:fld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070" y="188641"/>
            <a:ext cx="320035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070" y="3212976"/>
            <a:ext cx="3205635" cy="297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308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Transport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395536" y="3356992"/>
            <a:ext cx="8334472" cy="2808312"/>
          </a:xfrm>
        </p:spPr>
        <p:txBody>
          <a:bodyPr/>
          <a:lstStyle/>
          <a:p>
            <a:pPr marL="446400" lvl="1" indent="0">
              <a:buNone/>
            </a:pPr>
            <a:endParaRPr lang="en-US" dirty="0" smtClean="0"/>
          </a:p>
          <a:p>
            <a:r>
              <a:rPr lang="en-US" dirty="0" err="1" smtClean="0"/>
              <a:t>webWizard</a:t>
            </a:r>
            <a:r>
              <a:rPr lang="en-US" dirty="0" smtClean="0"/>
              <a:t> uses this information to automatically generate public transport schedules (using </a:t>
            </a:r>
            <a:r>
              <a:rPr lang="en-US" dirty="0" smtClean="0">
                <a:latin typeface="Courier" pitchFamily="49" charset="0"/>
              </a:rPr>
              <a:t>tools/ptlines2flows.py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Using a configurable service period (the same for all lines)</a:t>
            </a:r>
          </a:p>
          <a:p>
            <a:pPr lvl="1"/>
            <a:r>
              <a:rPr lang="en-US" dirty="0" smtClean="0"/>
              <a:t>Simulates one vehicle per line to record stopping times</a:t>
            </a:r>
          </a:p>
          <a:p>
            <a:pPr lvl="1"/>
            <a:endParaRPr lang="en-US" dirty="0"/>
          </a:p>
          <a:p>
            <a:r>
              <a:rPr lang="en-US" dirty="0" smtClean="0"/>
              <a:t>Generated pedestrians demand (actually </a:t>
            </a:r>
            <a:r>
              <a:rPr lang="en-US" dirty="0" smtClean="0">
                <a:latin typeface="Courier" pitchFamily="49" charset="0"/>
              </a:rPr>
              <a:t>&lt;</a:t>
            </a:r>
            <a:r>
              <a:rPr lang="en-US" dirty="0" err="1" smtClean="0">
                <a:latin typeface="Courier" pitchFamily="49" charset="0"/>
              </a:rPr>
              <a:t>personTrip</a:t>
            </a:r>
            <a:r>
              <a:rPr lang="en-US" dirty="0" smtClean="0">
                <a:latin typeface="Courier" pitchFamily="49" charset="0"/>
              </a:rPr>
              <a:t>&gt;</a:t>
            </a:r>
            <a:r>
              <a:rPr lang="en-US" dirty="0" smtClean="0"/>
              <a:t>) automatically performs intermodal routing to decide between walking and public transport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4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11</a:t>
            </a:fld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4664"/>
            <a:ext cx="3259868" cy="307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67544" y="2060848"/>
            <a:ext cx="4680520" cy="1368152"/>
          </a:xfrm>
        </p:spPr>
        <p:txBody>
          <a:bodyPr/>
          <a:lstStyle/>
          <a:p>
            <a:r>
              <a:rPr lang="en-US" dirty="0" smtClean="0"/>
              <a:t>NETCONVERT can import public transport data from OSM:</a:t>
            </a:r>
          </a:p>
          <a:p>
            <a:pPr lvl="1"/>
            <a:r>
              <a:rPr lang="en-US" dirty="0" smtClean="0"/>
              <a:t>Stops (</a:t>
            </a:r>
            <a:r>
              <a:rPr lang="en-US" dirty="0" smtClean="0">
                <a:latin typeface="Courier" pitchFamily="49" charset="0"/>
              </a:rPr>
              <a:t>--</a:t>
            </a:r>
            <a:r>
              <a:rPr lang="en-US" dirty="0" err="1" smtClean="0">
                <a:latin typeface="Courier" pitchFamily="49" charset="0"/>
              </a:rPr>
              <a:t>ptstop</a:t>
            </a:r>
            <a:r>
              <a:rPr lang="en-US" dirty="0" smtClean="0">
                <a:latin typeface="Courier" pitchFamily="49" charset="0"/>
              </a:rPr>
              <a:t>-output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Lines  (</a:t>
            </a:r>
            <a:r>
              <a:rPr lang="en-US" dirty="0" smtClean="0">
                <a:latin typeface="Courier" pitchFamily="49" charset="0"/>
              </a:rPr>
              <a:t>--</a:t>
            </a:r>
            <a:r>
              <a:rPr lang="en-US" dirty="0" err="1" smtClean="0">
                <a:latin typeface="Courier" pitchFamily="49" charset="0"/>
              </a:rPr>
              <a:t>ptline</a:t>
            </a:r>
            <a:r>
              <a:rPr lang="en-US" dirty="0" smtClean="0">
                <a:latin typeface="Courier" pitchFamily="49" charset="0"/>
              </a:rPr>
              <a:t>-output</a:t>
            </a:r>
            <a:r>
              <a:rPr lang="en-US" dirty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021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Adapting Public Transport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323528" y="2564904"/>
            <a:ext cx="7724524" cy="4536504"/>
          </a:xfrm>
        </p:spPr>
        <p:txBody>
          <a:bodyPr/>
          <a:lstStyle/>
          <a:p>
            <a:pPr marL="446400" lvl="1" indent="0">
              <a:buNone/>
            </a:pPr>
            <a:endParaRPr lang="en-US" dirty="0" smtClean="0"/>
          </a:p>
          <a:p>
            <a:pPr marL="180000" lvl="1">
              <a:spcBef>
                <a:spcPts val="300"/>
              </a:spcBef>
            </a:pPr>
            <a:r>
              <a:rPr lang="en-GB" dirty="0"/>
              <a:t>Sample data in </a:t>
            </a:r>
            <a:r>
              <a:rPr lang="en-GB" dirty="0" smtClean="0">
                <a:latin typeface="Courier" pitchFamily="49" charset="0"/>
              </a:rPr>
              <a:t>2_public_transport</a:t>
            </a:r>
            <a:endParaRPr lang="en-US" dirty="0" smtClean="0"/>
          </a:p>
          <a:p>
            <a:r>
              <a:rPr lang="en-US" dirty="0" smtClean="0"/>
              <a:t>Remove Night-lines from </a:t>
            </a:r>
            <a:r>
              <a:rPr lang="en-US" dirty="0" smtClean="0">
                <a:latin typeface="Courier" pitchFamily="49" charset="0"/>
              </a:rPr>
              <a:t>osm_ptlines.xml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(N60, N65, N68)</a:t>
            </a:r>
          </a:p>
          <a:p>
            <a:r>
              <a:rPr lang="en-US" dirty="0" smtClean="0"/>
              <a:t>Increase public transport demand via </a:t>
            </a:r>
            <a:r>
              <a:rPr lang="en-US" dirty="0" smtClean="0">
                <a:solidFill>
                  <a:srgbClr val="0070C0"/>
                </a:solidFill>
              </a:rPr>
              <a:t>randomTrips.py</a:t>
            </a:r>
            <a:r>
              <a:rPr lang="en-US" dirty="0" smtClean="0"/>
              <a:t> parameter </a:t>
            </a:r>
            <a:r>
              <a:rPr lang="en-US" dirty="0" smtClean="0">
                <a:solidFill>
                  <a:srgbClr val="0070C0"/>
                </a:solidFill>
              </a:rPr>
              <a:t>-p 1 </a:t>
            </a:r>
            <a:r>
              <a:rPr lang="en-US" dirty="0" smtClean="0"/>
              <a:t>in </a:t>
            </a:r>
            <a:r>
              <a:rPr lang="en-US" dirty="0" smtClean="0">
                <a:latin typeface="Courier" pitchFamily="49" charset="0"/>
              </a:rPr>
              <a:t>build.bat</a:t>
            </a:r>
          </a:p>
          <a:p>
            <a:r>
              <a:rPr lang="en-US" dirty="0" smtClean="0"/>
              <a:t>Regenerate demand using </a:t>
            </a:r>
            <a:r>
              <a:rPr lang="en-US" dirty="0" smtClean="0">
                <a:latin typeface="Courier" pitchFamily="49" charset="0"/>
              </a:rPr>
              <a:t>build.bat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On Windows, sumo-</a:t>
            </a:r>
            <a:r>
              <a:rPr lang="en-GB" b="1" dirty="0" err="1" smtClean="0">
                <a:solidFill>
                  <a:srgbClr val="FF0000"/>
                </a:solidFill>
              </a:rPr>
              <a:t>gui</a:t>
            </a:r>
            <a:r>
              <a:rPr lang="en-GB" b="1" dirty="0" smtClean="0">
                <a:solidFill>
                  <a:srgbClr val="FF0000"/>
                </a:solidFill>
              </a:rPr>
              <a:t> must be closed!</a:t>
            </a:r>
          </a:p>
          <a:p>
            <a:r>
              <a:rPr lang="en-US" dirty="0" smtClean="0"/>
              <a:t>Define different service periods for </a:t>
            </a:r>
            <a:r>
              <a:rPr lang="en-US" dirty="0" err="1" smtClean="0"/>
              <a:t>bus,tram</a:t>
            </a:r>
            <a:r>
              <a:rPr lang="en-US" dirty="0" smtClean="0"/>
              <a:t> and light rail (</a:t>
            </a:r>
            <a:r>
              <a:rPr lang="en-US" dirty="0" smtClean="0">
                <a:latin typeface="Courier" pitchFamily="49" charset="0"/>
              </a:rPr>
              <a:t>build2.bat</a:t>
            </a:r>
            <a:r>
              <a:rPr lang="en-US" dirty="0" smtClean="0"/>
              <a:t>)</a:t>
            </a:r>
          </a:p>
          <a:p>
            <a:r>
              <a:rPr lang="en-US" dirty="0" smtClean="0"/>
              <a:t>Let some rail lines start on the edge of </a:t>
            </a:r>
            <a:r>
              <a:rPr lang="en-US" dirty="0"/>
              <a:t>the network </a:t>
            </a:r>
            <a:r>
              <a:rPr lang="en-US" dirty="0" smtClean="0"/>
              <a:t>(</a:t>
            </a:r>
            <a:r>
              <a:rPr lang="en-US" dirty="0"/>
              <a:t>modify </a:t>
            </a:r>
            <a:r>
              <a:rPr lang="en-US" dirty="0" smtClean="0">
                <a:latin typeface="Courier" pitchFamily="49" charset="0"/>
              </a:rPr>
              <a:t>osm_pt_light_rail.rou.xml</a:t>
            </a:r>
            <a:r>
              <a:rPr lang="en-US" dirty="0" smtClean="0"/>
              <a:t>, run </a:t>
            </a:r>
            <a:r>
              <a:rPr lang="en-US" dirty="0" smtClean="0">
                <a:latin typeface="Courier" pitchFamily="49" charset="0"/>
              </a:rPr>
              <a:t>2.sumocfg</a:t>
            </a:r>
            <a:r>
              <a:rPr lang="en-US" dirty="0" smtClean="0"/>
              <a:t>)</a:t>
            </a:r>
          </a:p>
          <a:p>
            <a:endParaRPr lang="en-US" dirty="0">
              <a:latin typeface="Courier" pitchFamily="49" charset="0"/>
            </a:endParaRPr>
          </a:p>
          <a:p>
            <a:pPr lvl="1"/>
            <a:endParaRPr lang="en-GB" b="1" dirty="0" smtClean="0">
              <a:solidFill>
                <a:srgbClr val="FF0000"/>
              </a:solidFill>
            </a:endParaRPr>
          </a:p>
          <a:p>
            <a:pPr lvl="1"/>
            <a:endParaRPr lang="en-US" dirty="0">
              <a:latin typeface="Courier" pitchFamily="49" charset="0"/>
            </a:endParaRPr>
          </a:p>
          <a:p>
            <a:endParaRPr lang="en-US" dirty="0" smtClean="0"/>
          </a:p>
          <a:p>
            <a:pPr marL="4464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4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12</a:t>
            </a:fld>
            <a:endParaRPr lang="en-GB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0648"/>
            <a:ext cx="305098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488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Calibrating Demand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</a:t>
            </a:r>
            <a:r>
              <a:rPr lang="en-GB" dirty="0" smtClean="0"/>
              <a:t>2016-05-23</a:t>
            </a:r>
          </a:p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13</a:t>
            </a:fld>
            <a:endParaRPr lang="en-GB" noProof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4" y="1268760"/>
            <a:ext cx="4462948" cy="361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767357" cy="210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108699" cy="248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726943" y="5157192"/>
            <a:ext cx="2559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Result in </a:t>
            </a:r>
            <a:r>
              <a:rPr lang="en-GB" dirty="0" smtClean="0">
                <a:latin typeface="Courier" pitchFamily="49" charset="0"/>
              </a:rPr>
              <a:t>3_calibrate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424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Calibrating Demand (2)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</a:t>
            </a:r>
            <a:r>
              <a:rPr lang="en-GB" dirty="0" smtClean="0"/>
              <a:t>2016-05-23</a:t>
            </a:r>
          </a:p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14</a:t>
            </a:fld>
            <a:endParaRPr lang="en-GB" noProof="0" dirty="0"/>
          </a:p>
        </p:txBody>
      </p:sp>
      <p:sp>
        <p:nvSpPr>
          <p:cNvPr id="7" name="Rechteck 6"/>
          <p:cNvSpPr/>
          <p:nvPr/>
        </p:nvSpPr>
        <p:spPr>
          <a:xfrm>
            <a:off x="726943" y="5157192"/>
            <a:ext cx="3938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Result in </a:t>
            </a:r>
            <a:r>
              <a:rPr lang="en-GB" dirty="0" smtClean="0">
                <a:latin typeface="Courier" pitchFamily="49" charset="0"/>
              </a:rPr>
              <a:t>3_calibrate/2.sumocfg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611560" y="1268760"/>
            <a:ext cx="7085417" cy="1368152"/>
          </a:xfrm>
        </p:spPr>
        <p:txBody>
          <a:bodyPr/>
          <a:lstStyle/>
          <a:p>
            <a:r>
              <a:rPr lang="en-US" dirty="0" smtClean="0"/>
              <a:t>Calibrators use </a:t>
            </a:r>
            <a:r>
              <a:rPr lang="en-US" dirty="0" err="1" smtClean="0"/>
              <a:t>routeProbe</a:t>
            </a:r>
            <a:r>
              <a:rPr lang="en-US" dirty="0" smtClean="0"/>
              <a:t> data to pick routes for inserted vehicles</a:t>
            </a:r>
          </a:p>
          <a:p>
            <a:r>
              <a:rPr lang="en-US" dirty="0" smtClean="0"/>
              <a:t>Not enough vehicles going straight -&gt; jamming</a:t>
            </a:r>
          </a:p>
          <a:p>
            <a:r>
              <a:rPr lang="en-US" dirty="0" smtClean="0"/>
              <a:t>Re-generate passenger traffic demand</a:t>
            </a:r>
          </a:p>
          <a:p>
            <a:pPr lvl="1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--lanes --length --fringe-factor 25</a:t>
            </a:r>
          </a:p>
          <a:p>
            <a:pPr lvl="1"/>
            <a:r>
              <a:rPr lang="en-US" dirty="0" smtClean="0"/>
              <a:t>More vehicles starting on longer edges / multi-lane edges</a:t>
            </a:r>
          </a:p>
          <a:p>
            <a:pPr lvl="1"/>
            <a:r>
              <a:rPr lang="en-US" dirty="0"/>
              <a:t>more vehicles starting on the network </a:t>
            </a:r>
            <a:r>
              <a:rPr lang="en-US" dirty="0" smtClean="0"/>
              <a:t>boundary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-&gt; Longer routes but less congestion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3062279" cy="289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13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Parking Areas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395536" y="1196752"/>
            <a:ext cx="8334472" cy="4338000"/>
          </a:xfrm>
        </p:spPr>
        <p:txBody>
          <a:bodyPr/>
          <a:lstStyle/>
          <a:p>
            <a:pPr marL="446400" lvl="1" indent="0">
              <a:buNone/>
            </a:pPr>
            <a:endParaRPr lang="en-US" dirty="0"/>
          </a:p>
          <a:p>
            <a:r>
              <a:rPr lang="en-US" dirty="0" smtClean="0"/>
              <a:t>Define road-side parking and a car park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4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15</a:t>
            </a:fld>
            <a:endParaRPr lang="en-GB" noProof="0" dirty="0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683568" y="1916832"/>
            <a:ext cx="8856984" cy="1440160"/>
          </a:xfrm>
        </p:spPr>
        <p:txBody>
          <a:bodyPr/>
          <a:lstStyle/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1" indent="0">
              <a:spcBef>
                <a:spcPts val="300"/>
              </a:spcBef>
              <a:buNone/>
            </a:pPr>
            <a:r>
              <a:rPr lang="en-GB" dirty="0" smtClean="0"/>
              <a:t>             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84120"/>
            <a:ext cx="4059778" cy="340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84120"/>
            <a:ext cx="4068688" cy="341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55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Parking Area Rerouting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395536" y="1196752"/>
            <a:ext cx="8334472" cy="4824536"/>
          </a:xfrm>
        </p:spPr>
        <p:txBody>
          <a:bodyPr/>
          <a:lstStyle/>
          <a:p>
            <a:pPr marL="446400" lvl="1" indent="0">
              <a:buNone/>
            </a:pPr>
            <a:endParaRPr lang="en-US" dirty="0"/>
          </a:p>
          <a:p>
            <a:r>
              <a:rPr lang="en-GB" dirty="0"/>
              <a:t>Define parking demand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Define alternative </a:t>
            </a:r>
            <a:r>
              <a:rPr lang="en-US" dirty="0" err="1" smtClean="0"/>
              <a:t>parkingArea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Result </a:t>
            </a:r>
            <a:r>
              <a:rPr lang="en-GB" dirty="0"/>
              <a:t>in </a:t>
            </a:r>
            <a:r>
              <a:rPr lang="en-GB" dirty="0" smtClean="0">
                <a:latin typeface="Courier" pitchFamily="49" charset="0"/>
              </a:rPr>
              <a:t>4_parking</a:t>
            </a:r>
            <a:endParaRPr lang="en-GB" dirty="0">
              <a:latin typeface="Courier" pitchFamily="49" charset="0"/>
            </a:endParaRP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4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16</a:t>
            </a:fld>
            <a:endParaRPr lang="en-GB" noProof="0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611560" y="1916832"/>
            <a:ext cx="7560840" cy="144016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flow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id="shopping" begin="0"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="1800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period="60"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="-38507369#0"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to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="38507369#0"&gt;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&lt;stop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parkingArea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kaufland_roadside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duration="900"/&gt;       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&lt;/flow&gt;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1" indent="0">
              <a:spcBef>
                <a:spcPts val="300"/>
              </a:spcBef>
              <a:buNone/>
            </a:pPr>
            <a:r>
              <a:rPr lang="en-GB" dirty="0" smtClean="0"/>
              <a:t>             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112" y="3212976"/>
            <a:ext cx="5137175" cy="275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31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Junction Model Parameters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395536" y="1196752"/>
            <a:ext cx="5184576" cy="4824536"/>
          </a:xfrm>
        </p:spPr>
        <p:txBody>
          <a:bodyPr/>
          <a:lstStyle/>
          <a:p>
            <a:pPr marL="446400" lvl="1" indent="0">
              <a:buNone/>
            </a:pPr>
            <a:endParaRPr lang="en-US" dirty="0"/>
          </a:p>
          <a:p>
            <a:r>
              <a:rPr lang="en-GB" dirty="0" smtClean="0"/>
              <a:t>Special rules for emergency vehicles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Deliberate intersection jamming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Result </a:t>
            </a:r>
            <a:r>
              <a:rPr lang="en-GB" dirty="0"/>
              <a:t>in </a:t>
            </a:r>
            <a:r>
              <a:rPr lang="en-GB" dirty="0" smtClean="0">
                <a:latin typeface="Courier" pitchFamily="49" charset="0"/>
              </a:rPr>
              <a:t>5_intersection_dynamics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4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17</a:t>
            </a:fld>
            <a:endParaRPr lang="en-GB" noProof="0" dirty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611560" y="1916832"/>
            <a:ext cx="5184576" cy="144016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&lt;vType id="police"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vClass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="emergency"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guiShape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="police"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jmDriveAfterRedTime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="1000"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jmDriveRedSpeed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="10"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jmIgnoreFoeProb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="1"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jmIgnoreFoeSpeed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="20"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speedFactor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="1.5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&lt;vType id="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driveHomeFromWork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jmIgnoreKeepClearTime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="5"/&gt;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1" indent="0">
              <a:spcBef>
                <a:spcPts val="300"/>
              </a:spcBef>
              <a:buNone/>
            </a:pPr>
            <a:r>
              <a:rPr lang="en-GB" dirty="0" smtClean="0"/>
              <a:t>             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2842196" cy="268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140968"/>
            <a:ext cx="2851116" cy="269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94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Netedit: Shapes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395536" y="1196752"/>
            <a:ext cx="2592288" cy="43380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Filter and delete POIs</a:t>
            </a:r>
          </a:p>
          <a:p>
            <a:r>
              <a:rPr lang="en-GB" dirty="0" smtClean="0"/>
              <a:t>Delete some polygons</a:t>
            </a:r>
          </a:p>
          <a:p>
            <a:r>
              <a:rPr lang="en-GB" dirty="0" smtClean="0"/>
              <a:t>Create a new POI</a:t>
            </a:r>
          </a:p>
          <a:p>
            <a:r>
              <a:rPr lang="en-GB" dirty="0" smtClean="0"/>
              <a:t>Create a new polygon</a:t>
            </a:r>
          </a:p>
          <a:p>
            <a:endParaRPr lang="en-GB" dirty="0">
              <a:latin typeface="Courier" pitchFamily="49" charset="0"/>
            </a:endParaRP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64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18</a:t>
            </a:fld>
            <a:endParaRPr lang="en-GB" noProof="0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67544" y="4365104"/>
            <a:ext cx="7560840" cy="1440160"/>
          </a:xfrm>
        </p:spPr>
        <p:txBody>
          <a:bodyPr/>
          <a:lstStyle/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1" indent="0">
              <a:spcBef>
                <a:spcPts val="300"/>
              </a:spcBef>
              <a:buNone/>
            </a:pPr>
            <a:r>
              <a:rPr lang="en-GB" dirty="0" smtClean="0"/>
              <a:t>             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4744"/>
            <a:ext cx="5597895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4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1591200"/>
            <a:ext cx="8334472" cy="4338000"/>
          </a:xfrm>
        </p:spPr>
        <p:txBody>
          <a:bodyPr/>
          <a:lstStyle/>
          <a:p>
            <a:r>
              <a:rPr lang="en-US" dirty="0" smtClean="0"/>
              <a:t>Use </a:t>
            </a:r>
            <a:r>
              <a:rPr lang="en-GB" dirty="0" smtClean="0">
                <a:solidFill>
                  <a:srgbClr val="00B050"/>
                </a:solidFill>
              </a:rPr>
              <a:t>tools/</a:t>
            </a:r>
            <a:r>
              <a:rPr lang="en-GB" dirty="0" err="1" smtClean="0">
                <a:solidFill>
                  <a:srgbClr val="00B050"/>
                </a:solidFill>
              </a:rPr>
              <a:t>osmWebWizzard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r>
              <a:rPr lang="en-US" dirty="0" err="1" smtClean="0">
                <a:solidFill>
                  <a:srgbClr val="00B050"/>
                </a:solidFill>
              </a:rPr>
              <a:t>py</a:t>
            </a:r>
            <a:r>
              <a:rPr lang="en-US" dirty="0" smtClean="0"/>
              <a:t> to get a quick start</a:t>
            </a:r>
          </a:p>
          <a:p>
            <a:r>
              <a:rPr lang="en-US" dirty="0" smtClean="0"/>
              <a:t>Read the documentation / FAQ at </a:t>
            </a:r>
            <a:r>
              <a:rPr lang="en-US" dirty="0" smtClean="0">
                <a:hlinkClick r:id="rId2"/>
              </a:rPr>
              <a:t>http://sumo.dlr.de/wiki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Report any bugs you find to </a:t>
            </a:r>
            <a:r>
              <a:rPr lang="en-US" dirty="0" smtClean="0">
                <a:hlinkClick r:id="rId3"/>
              </a:rPr>
              <a:t>sumo-user@lists.sourceforge.net</a:t>
            </a:r>
            <a:endParaRPr lang="en-US" dirty="0" smtClean="0"/>
          </a:p>
          <a:p>
            <a:r>
              <a:rPr lang="en-US" dirty="0" smtClean="0"/>
              <a:t>Share your scenarios and results</a:t>
            </a:r>
          </a:p>
          <a:p>
            <a:endParaRPr lang="en-US" dirty="0" smtClean="0"/>
          </a:p>
          <a:p>
            <a:r>
              <a:rPr lang="en-US" dirty="0" smtClean="0"/>
              <a:t>Talks to us. We are always looking for project partners! </a:t>
            </a:r>
            <a:r>
              <a:rPr lang="en-US" dirty="0" smtClean="0">
                <a:hlinkClick r:id="rId4"/>
              </a:rPr>
              <a:t>sumo@dlr.de</a:t>
            </a:r>
            <a:r>
              <a:rPr lang="en-US" dirty="0" smtClean="0"/>
              <a:t> </a:t>
            </a:r>
            <a:endParaRPr lang="en-US" dirty="0"/>
          </a:p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</a:t>
            </a:r>
            <a:r>
              <a:rPr lang="en-GB" dirty="0" smtClean="0"/>
              <a:t>2016-05-23</a:t>
            </a:r>
          </a:p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19</a:t>
            </a:fld>
            <a:endParaRPr lang="en-GB" noProof="0" dirty="0"/>
          </a:p>
        </p:txBody>
      </p:sp>
      <p:pic>
        <p:nvPicPr>
          <p:cNvPr id="6" name="Picture 2" descr="D:\erdm_ja\sumo-dev\docs\logo\256x25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12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684213" y="620713"/>
            <a:ext cx="7866062" cy="838200"/>
          </a:xfrm>
        </p:spPr>
        <p:txBody>
          <a:bodyPr/>
          <a:lstStyle/>
          <a:p>
            <a:pPr algn="ctr"/>
            <a:r>
              <a:rPr lang="de-DE" altLang="de-DE" dirty="0" smtClean="0"/>
              <a:t>SUMO 2018 </a:t>
            </a:r>
            <a:r>
              <a:rPr lang="de-DE" altLang="de-DE" dirty="0" err="1" smtClean="0"/>
              <a:t>Program</a:t>
            </a:r>
            <a:endParaRPr lang="de-DE" altLang="de-DE" dirty="0" smtClean="0"/>
          </a:p>
        </p:txBody>
      </p:sp>
      <p:sp>
        <p:nvSpPr>
          <p:cNvPr id="6147" name="Textfeld 5"/>
          <p:cNvSpPr txBox="1">
            <a:spLocks noChangeArrowheads="1"/>
          </p:cNvSpPr>
          <p:nvPr/>
        </p:nvSpPr>
        <p:spPr bwMode="auto">
          <a:xfrm>
            <a:off x="792163" y="1160463"/>
            <a:ext cx="7596187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 smtClean="0">
                <a:latin typeface="+mn-lt"/>
                <a:ea typeface="ヒラギノ角ゴ Pro W3"/>
                <a:cs typeface="ヒラギノ角ゴ Pro W3"/>
              </a:rPr>
              <a:t>Monday, May 14th</a:t>
            </a:r>
          </a:p>
          <a:p>
            <a:pPr eaLnBrk="1" hangingPunct="1">
              <a:defRPr/>
            </a:pPr>
            <a:endParaRPr lang="de-DE" sz="1800" dirty="0" smtClean="0">
              <a:latin typeface="+mn-lt"/>
              <a:ea typeface="ヒラギノ角ゴ Pro W3"/>
              <a:cs typeface="ヒラギノ角ゴ Pro W3"/>
            </a:endParaRP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ヒラギノ角ゴ Pro W3"/>
                <a:cs typeface="ヒラギノ角ゴ Pro W3"/>
              </a:rPr>
              <a:t>15:00             Welcome and Registration</a:t>
            </a:r>
          </a:p>
          <a:p>
            <a:pPr eaLnBrk="1" hangingPunct="1">
              <a:defRPr/>
            </a:pPr>
            <a:endParaRPr lang="en-US" sz="1800" dirty="0" smtClean="0">
              <a:solidFill>
                <a:srgbClr val="000000"/>
              </a:solidFill>
              <a:latin typeface="Arial"/>
              <a:ea typeface="ヒラギノ角ゴ Pro W3"/>
              <a:cs typeface="ヒラギノ角ゴ Pro W3"/>
            </a:endParaRP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ヒラギノ角ゴ Pro W3"/>
                <a:cs typeface="ヒラギノ角ゴ Pro W3"/>
              </a:rPr>
              <a:t>15:30-17:30   SUMO Tutorial (Jakob Erdmann)</a:t>
            </a:r>
            <a:endParaRPr lang="en-US" sz="1800" dirty="0">
              <a:solidFill>
                <a:srgbClr val="000000"/>
              </a:solidFill>
              <a:latin typeface="Arial"/>
              <a:ea typeface="ヒラギノ角ゴ Pro W3"/>
              <a:cs typeface="ヒラギノ角ゴ Pro W3"/>
            </a:endParaRPr>
          </a:p>
          <a:p>
            <a:pPr eaLnBrk="1" hangingPunct="1">
              <a:defRPr/>
            </a:pPr>
            <a:endParaRPr lang="en-US" sz="1800" dirty="0" smtClean="0">
              <a:latin typeface="+mn-lt"/>
              <a:ea typeface="ヒラギノ角ゴ Pro W3"/>
              <a:cs typeface="ヒラギノ角ゴ Pro W3"/>
            </a:endParaRPr>
          </a:p>
          <a:p>
            <a:pPr eaLnBrk="1" hangingPunct="1">
              <a:defRPr/>
            </a:pPr>
            <a:r>
              <a:rPr lang="en-US" sz="1800" dirty="0" smtClean="0">
                <a:latin typeface="+mn-lt"/>
                <a:ea typeface="ヒラギノ角ゴ Pro W3"/>
                <a:cs typeface="ヒラギノ角ゴ Pro W3"/>
              </a:rPr>
              <a:t>17:45             </a:t>
            </a:r>
            <a:r>
              <a:rPr lang="de-DE" sz="1800" dirty="0" err="1" smtClean="0">
                <a:latin typeface="+mn-lt"/>
                <a:ea typeface="ヒラギノ角ゴ Pro W3"/>
                <a:cs typeface="ヒラギノ角ゴ Pro W3"/>
              </a:rPr>
              <a:t>Social</a:t>
            </a:r>
            <a:r>
              <a:rPr lang="de-DE" sz="1800" dirty="0" smtClean="0">
                <a:latin typeface="+mn-lt"/>
                <a:ea typeface="ヒラギノ角ゴ Pro W3"/>
                <a:cs typeface="ヒラギノ角ゴ Pro W3"/>
              </a:rPr>
              <a:t> Event „</a:t>
            </a:r>
            <a:r>
              <a:rPr lang="de-DE" sz="1800" dirty="0" err="1" smtClean="0">
                <a:latin typeface="+mn-lt"/>
                <a:ea typeface="ヒラギノ角ゴ Pro W3"/>
                <a:cs typeface="ヒラギノ角ゴ Pro W3"/>
              </a:rPr>
              <a:t>Bessy</a:t>
            </a:r>
            <a:r>
              <a:rPr lang="de-DE" sz="1800" dirty="0" smtClean="0">
                <a:latin typeface="+mn-lt"/>
                <a:ea typeface="ヒラギノ角ゴ Pro W3"/>
                <a:cs typeface="ヒラギノ角ゴ Pro W3"/>
              </a:rPr>
              <a:t> Synchrotron“ (Robert Hilbrich)</a:t>
            </a:r>
            <a:br>
              <a:rPr lang="de-DE" sz="1800" dirty="0" smtClean="0">
                <a:latin typeface="+mn-lt"/>
                <a:ea typeface="ヒラギノ角ゴ Pro W3"/>
                <a:cs typeface="ヒラギノ角ゴ Pro W3"/>
              </a:rPr>
            </a:br>
            <a:r>
              <a:rPr lang="en-US" sz="500" dirty="0" smtClean="0">
                <a:ea typeface="ヒラギノ角ゴ Pro W3"/>
                <a:cs typeface="ヒラギノ角ゴ Pro W3"/>
              </a:rPr>
              <a:t> </a:t>
            </a:r>
          </a:p>
          <a:p>
            <a:pPr eaLnBrk="1" hangingPunct="1">
              <a:defRPr/>
            </a:pPr>
            <a:endParaRPr lang="de-DE" sz="500" dirty="0" smtClean="0">
              <a:ea typeface="ヒラギノ角ゴ Pro W3"/>
              <a:cs typeface="ヒラギノ角ゴ Pro W3"/>
            </a:endParaRPr>
          </a:p>
          <a:p>
            <a:pPr eaLnBrk="1" hangingPunct="1">
              <a:defRPr/>
            </a:pPr>
            <a:endParaRPr lang="de-DE" sz="1000" dirty="0" smtClean="0">
              <a:ea typeface="ヒラギノ角ゴ Pro W3"/>
              <a:cs typeface="ヒラギノ角ゴ Pro W3"/>
            </a:endParaRPr>
          </a:p>
        </p:txBody>
      </p:sp>
      <p:pic>
        <p:nvPicPr>
          <p:cNvPr id="10244" name="Picture 2" descr="http://www.sumo-sim.org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00038"/>
            <a:ext cx="1214438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59703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SUMO Tutorial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Jakob Erdmann</a:t>
            </a:r>
          </a:p>
          <a:p>
            <a:r>
              <a:rPr lang="en-GB" dirty="0" smtClean="0"/>
              <a:t>SUMO2018, </a:t>
            </a:r>
            <a:r>
              <a:rPr lang="en-GB" dirty="0"/>
              <a:t>Berlin</a:t>
            </a:r>
          </a:p>
          <a:p>
            <a:endParaRPr lang="en-GB" dirty="0"/>
          </a:p>
        </p:txBody>
      </p:sp>
      <p:pic>
        <p:nvPicPr>
          <p:cNvPr id="4" name="Picture 2" descr="D:\erdm_ja\sumo-dev\docs\logo\256x25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569" y="5877272"/>
            <a:ext cx="722908" cy="72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erdm_ja\sumo-dev\docs\logo\netedit_064x064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893048"/>
            <a:ext cx="707132" cy="70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0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Prerequisites</a:t>
            </a:r>
          </a:p>
          <a:p>
            <a:r>
              <a:rPr lang="en-GB" dirty="0" smtClean="0"/>
              <a:t>3-Click scenario generation with osmWebWizzard.py</a:t>
            </a:r>
          </a:p>
          <a:p>
            <a:r>
              <a:rPr lang="en-GB" dirty="0" smtClean="0"/>
              <a:t>Fixing the network with Netedit</a:t>
            </a:r>
          </a:p>
          <a:p>
            <a:r>
              <a:rPr lang="en-GB" dirty="0" smtClean="0"/>
              <a:t>Adapting public transport</a:t>
            </a:r>
          </a:p>
          <a:p>
            <a:r>
              <a:rPr lang="en-GB" dirty="0" smtClean="0"/>
              <a:t>Adapting and calibrating passenger traffic</a:t>
            </a:r>
          </a:p>
          <a:p>
            <a:r>
              <a:rPr lang="en-GB" dirty="0" smtClean="0"/>
              <a:t>Parking areas</a:t>
            </a:r>
          </a:p>
          <a:p>
            <a:r>
              <a:rPr lang="en-GB" dirty="0" smtClean="0"/>
              <a:t>Junction Model Parameters</a:t>
            </a:r>
          </a:p>
          <a:p>
            <a:r>
              <a:rPr lang="en-GB" dirty="0" smtClean="0"/>
              <a:t>Shapes in Netedit</a:t>
            </a:r>
          </a:p>
          <a:p>
            <a:r>
              <a:rPr lang="en-GB" dirty="0" smtClean="0"/>
              <a:t>Conclusion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 dirty="0" smtClean="0"/>
              <a:t>SUMO2016 &gt; Jakob Erdmann  • </a:t>
            </a:r>
            <a:r>
              <a:rPr lang="en-GB" dirty="0" smtClean="0"/>
              <a:t>SUMO</a:t>
            </a:r>
            <a:r>
              <a:rPr lang="en-GB" noProof="0" dirty="0" smtClean="0"/>
              <a:t> Tutorial &gt; 2016-05-23</a:t>
            </a:r>
          </a:p>
          <a:p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dirty="0" smtClean="0"/>
              <a:t>DLR.de  •  Chart </a:t>
            </a:r>
            <a:fld id="{18C7CB6D-895A-4F21-B0E7-2185F6FE5534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884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SUMO 0.32.0 or latest </a:t>
            </a:r>
            <a:r>
              <a:rPr lang="en-US" dirty="0"/>
              <a:t>development version </a:t>
            </a:r>
            <a:r>
              <a:rPr lang="en-US" dirty="0" smtClean="0">
                <a:hlinkClick r:id="rId2"/>
              </a:rPr>
              <a:t>sumo.dlr.de/wiki/Downloads</a:t>
            </a:r>
            <a:r>
              <a:rPr lang="en-US" dirty="0" smtClean="0"/>
              <a:t> </a:t>
            </a:r>
          </a:p>
          <a:p>
            <a:r>
              <a:rPr lang="en-US" dirty="0"/>
              <a:t>Python: </a:t>
            </a:r>
            <a:r>
              <a:rPr lang="en-US" dirty="0" smtClean="0">
                <a:hlinkClick r:id="rId3"/>
              </a:rPr>
              <a:t>www.python.org/download/releases/2.7/</a:t>
            </a:r>
            <a:r>
              <a:rPr lang="en-US" dirty="0" smtClean="0"/>
              <a:t> </a:t>
            </a:r>
          </a:p>
          <a:p>
            <a:r>
              <a:rPr lang="en-US" dirty="0" smtClean="0"/>
              <a:t>Text Editor </a:t>
            </a:r>
            <a:r>
              <a:rPr lang="en-US" dirty="0"/>
              <a:t>(i.e. </a:t>
            </a:r>
            <a:r>
              <a:rPr lang="en-US" dirty="0" smtClean="0">
                <a:hlinkClick r:id="rId4"/>
              </a:rPr>
              <a:t>notepad-plus-plus.org/</a:t>
            </a:r>
            <a:r>
              <a:rPr lang="en-US" dirty="0" smtClean="0"/>
              <a:t> )</a:t>
            </a:r>
          </a:p>
          <a:p>
            <a:r>
              <a:rPr lang="en-US" dirty="0"/>
              <a:t>Data files: </a:t>
            </a:r>
            <a:r>
              <a:rPr lang="en-US" dirty="0" smtClean="0">
                <a:hlinkClick r:id="rId5"/>
              </a:rPr>
              <a:t>sumo.dlr.de/daily/sumo2018_tutorial.zip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effectLst>
                  <a:glow rad="228600">
                    <a:srgbClr val="92D050">
                      <a:alpha val="40000"/>
                    </a:srgbClr>
                  </a:glow>
                  <a:outerShdw blurRad="50800" dist="50800" dir="5400000" algn="ctr" rotWithShape="0">
                    <a:schemeClr val="bg1"/>
                  </a:outerShdw>
                </a:effectLst>
              </a:rPr>
              <a:t>Tutorial files and latest SUMO development version (recommended) are included on the conference USB-drive</a:t>
            </a:r>
            <a:endParaRPr lang="en-US" dirty="0">
              <a:effectLst>
                <a:glow rad="228600">
                  <a:srgbClr val="92D050">
                    <a:alpha val="40000"/>
                  </a:srgbClr>
                </a:glow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9137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osmWebWizzard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1591200"/>
            <a:ext cx="5382144" cy="4338000"/>
          </a:xfrm>
        </p:spPr>
        <p:txBody>
          <a:bodyPr/>
          <a:lstStyle/>
          <a:p>
            <a:r>
              <a:rPr lang="en-GB" dirty="0"/>
              <a:t>Getting a basic scenario with </a:t>
            </a:r>
            <a:r>
              <a:rPr lang="en-GB" dirty="0" smtClean="0">
                <a:solidFill>
                  <a:srgbClr val="00B050"/>
                </a:solidFill>
              </a:rPr>
              <a:t>tools/osmWebWizzard.py</a:t>
            </a:r>
          </a:p>
          <a:p>
            <a:pPr lvl="1"/>
            <a:r>
              <a:rPr lang="en-GB" dirty="0" smtClean="0"/>
              <a:t>Mode-specific network options</a:t>
            </a:r>
          </a:p>
          <a:p>
            <a:pPr lvl="1"/>
            <a:r>
              <a:rPr lang="en-GB" dirty="0" smtClean="0"/>
              <a:t>Random traffic</a:t>
            </a:r>
          </a:p>
          <a:p>
            <a:r>
              <a:rPr lang="en-GB" dirty="0" smtClean="0"/>
              <a:t>Configure</a:t>
            </a:r>
          </a:p>
          <a:p>
            <a:pPr lvl="1"/>
            <a:r>
              <a:rPr lang="en-GB" dirty="0" smtClean="0"/>
              <a:t>Area</a:t>
            </a:r>
          </a:p>
          <a:p>
            <a:pPr lvl="1"/>
            <a:r>
              <a:rPr lang="en-GB" dirty="0" smtClean="0"/>
              <a:t>Traffic modes</a:t>
            </a:r>
          </a:p>
          <a:p>
            <a:pPr lvl="1"/>
            <a:r>
              <a:rPr lang="en-GB" dirty="0" smtClean="0"/>
              <a:t>Traffic </a:t>
            </a:r>
            <a:r>
              <a:rPr lang="en-GB" dirty="0"/>
              <a:t>v</a:t>
            </a:r>
            <a:r>
              <a:rPr lang="en-GB" dirty="0" smtClean="0"/>
              <a:t>olume</a:t>
            </a:r>
          </a:p>
          <a:p>
            <a:pPr lvl="1"/>
            <a:r>
              <a:rPr lang="en-GB" dirty="0" smtClean="0"/>
              <a:t>Fraction of through-traffic</a:t>
            </a:r>
          </a:p>
          <a:p>
            <a:pPr lvl="1"/>
            <a:r>
              <a:rPr lang="en-GB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Public Transport</a:t>
            </a:r>
          </a:p>
          <a:p>
            <a:r>
              <a:rPr lang="en-GB" dirty="0" smtClean="0"/>
              <a:t>Generated files allow rebuilding and adapting the scenario</a:t>
            </a:r>
          </a:p>
          <a:p>
            <a:pPr marL="180000" lvl="1">
              <a:spcBef>
                <a:spcPts val="300"/>
              </a:spcBef>
            </a:pPr>
            <a:r>
              <a:rPr lang="en-GB" dirty="0" smtClean="0"/>
              <a:t>Sample data in </a:t>
            </a:r>
            <a:r>
              <a:rPr lang="en-GB" dirty="0" smtClean="0">
                <a:latin typeface="Courier" pitchFamily="49" charset="0"/>
              </a:rPr>
              <a:t>0_adlershof_wizard</a:t>
            </a:r>
            <a:endParaRPr lang="en-GB" dirty="0">
              <a:latin typeface="Courier" pitchFamily="49" charset="0"/>
            </a:endParaRPr>
          </a:p>
          <a:p>
            <a:endParaRPr lang="en-GB" dirty="0" smtClean="0"/>
          </a:p>
          <a:p>
            <a:pPr marL="446400" lvl="1" indent="0">
              <a:buNone/>
            </a:pPr>
            <a:endParaRPr lang="en-GB" dirty="0" smtClean="0"/>
          </a:p>
          <a:p>
            <a:pPr marL="896400" lvl="2" indent="0">
              <a:buNone/>
            </a:pPr>
            <a:endParaRPr lang="en-GB" dirty="0" smtClean="0"/>
          </a:p>
          <a:p>
            <a:pPr marL="446400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/>
              <a:t>SUMO2016 &gt; Jakob Erdmann  • SUMO Tutorial &gt; 2016-05-23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6</a:t>
            </a:fld>
            <a:endParaRPr lang="en-GB" noProof="0" dirty="0"/>
          </a:p>
        </p:txBody>
      </p:sp>
      <p:pic>
        <p:nvPicPr>
          <p:cNvPr id="4" name="Picture 2" descr="D:\erdm_ja\sip-svn-trunk\papers\DLR\SUMO_Conference2017\tutorial\webwizar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72520"/>
            <a:ext cx="4584348" cy="221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07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current state of intermodal junctions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SUMO2016 &gt; Jakob Erdmann  • SUMO Tutorial &gt; 2016-05-23</a:t>
            </a:r>
          </a:p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7</a:t>
            </a:fld>
            <a:endParaRPr lang="en-GB" noProof="0" dirty="0"/>
          </a:p>
        </p:txBody>
      </p:sp>
      <p:pic>
        <p:nvPicPr>
          <p:cNvPr id="2051" name="Picture 3" descr="D:\erdm_ja\sip-svn-trunk\papers\DLR\SUMO_Conference2016\tutorial\b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55" y="1628800"/>
            <a:ext cx="3394754" cy="330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 rot="20608001">
            <a:off x="918145" y="4291533"/>
            <a:ext cx="33375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last-years slide</a:t>
            </a:r>
            <a:endParaRPr lang="de-DE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S:\Sumo\Benutzer\erdmann\Screenshot from 2018-04-19 15-05-5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3580100" cy="330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15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current state of intermodal junctions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SUMO2016 &gt; Jakob Erdmann  • SUMO Tutorial &gt; 2016-05-23</a:t>
            </a:r>
          </a:p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pic>
        <p:nvPicPr>
          <p:cNvPr id="8" name="Picture 4" descr="D:\erdm_ja\sip-svn-trunk\papers\DLR\SUMO_Conference2016\tutorial\ug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59" y="1916832"/>
            <a:ext cx="3168352" cy="30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:\Sumo\Benutzer\erdmann\Screenshot from 2018-04-19 15-07-2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916832"/>
            <a:ext cx="3350003" cy="30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 rot="20608001">
            <a:off x="918145" y="4291533"/>
            <a:ext cx="33375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last-years slide</a:t>
            </a:r>
            <a:endParaRPr lang="de-DE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273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current state of intermodal junctions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SUMO2016 &gt; Jakob Erdmann  • SUMO Tutorial &gt; 2016-05-23</a:t>
            </a:r>
          </a:p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18C7CB6D-895A-4F21-B0E7-2185F6FE5534}" type="slidenum">
              <a:rPr lang="en-GB" noProof="0" smtClean="0"/>
              <a:pPr>
                <a:defRPr/>
              </a:pPr>
              <a:t>9</a:t>
            </a:fld>
            <a:endParaRPr lang="en-GB" noProof="0" dirty="0"/>
          </a:p>
        </p:txBody>
      </p:sp>
      <p:pic>
        <p:nvPicPr>
          <p:cNvPr id="3074" name="Picture 2" descr="S:\Sumo\Benutzer\erdmann\Screenshot from 2018-04-19 15-08-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032448" cy="372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S:\Sumo\Benutzer\erdmann\Screenshot from 2018-04-19 15-09-2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032447" cy="372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8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R_Präsentation_4zu3_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>
        <a:spAutoFit/>
      </a:bodyPr>
      <a:lstStyle>
        <a:defPPr algn="ctr"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tns:customPropertyEditors xmlns:tns="http://schemas.microsoft.com/office/2006/customDocumentInformationPanel">
  <tns:showOnOpen>false</tns:showOnOpen>
  <tns:defaultPropertyEditorNamespace>Standardeigenschaften</tns:defaultPropertyEditorNamespace>
</tns:customPropertyEdito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D3BF77F0DEA9A4B8748258238955038" ma:contentTypeVersion="0" ma:contentTypeDescription="Ein neues Dokument erstellen." ma:contentTypeScope="" ma:versionID="538a5220a3ddfc7e20939252f667381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6c4a6dd5ef775a5269b08f7de37f93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F15573-F1C9-4F86-B645-9414221BA1F2}">
  <ds:schemaRefs>
    <ds:schemaRef ds:uri="http://schemas.microsoft.com/office/2006/customDocumentInformationPanel"/>
  </ds:schemaRefs>
</ds:datastoreItem>
</file>

<file path=customXml/itemProps2.xml><?xml version="1.0" encoding="utf-8"?>
<ds:datastoreItem xmlns:ds="http://schemas.openxmlformats.org/officeDocument/2006/customXml" ds:itemID="{469699F9-78ED-4517-A191-6C3A294F959C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80064E0-2253-4A86-9CE5-E427D63725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4ADEE991-45E7-4D0B-AC45-C7E36E3BCE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DLR_Präsentation_4zu3_EN</Template>
  <TotalTime>0</TotalTime>
  <Words>873</Words>
  <Application>Microsoft Office PowerPoint</Application>
  <PresentationFormat>Bildschirmpräsentation (4:3)</PresentationFormat>
  <Paragraphs>255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DLR_Präsentation_4zu3_EN</vt:lpstr>
      <vt:lpstr>Welcome to SUMO 2018</vt:lpstr>
      <vt:lpstr>SUMO 2018 Program</vt:lpstr>
      <vt:lpstr>SUMO Tutorial</vt:lpstr>
      <vt:lpstr>Outline</vt:lpstr>
      <vt:lpstr>Prerequisites</vt:lpstr>
      <vt:lpstr>osmWebWizzard</vt:lpstr>
      <vt:lpstr>The current state of intermodal junctions</vt:lpstr>
      <vt:lpstr>The current state of intermodal junctions</vt:lpstr>
      <vt:lpstr>The current state of intermodal junctions</vt:lpstr>
      <vt:lpstr>Fixing network problems</vt:lpstr>
      <vt:lpstr>Public Transport</vt:lpstr>
      <vt:lpstr>Adapting Public Transport</vt:lpstr>
      <vt:lpstr>Calibrating Demand</vt:lpstr>
      <vt:lpstr>Calibrating Demand (2)</vt:lpstr>
      <vt:lpstr>Parking Areas</vt:lpstr>
      <vt:lpstr>Parking Area Rerouting</vt:lpstr>
      <vt:lpstr>Junction Model Parameters</vt:lpstr>
      <vt:lpstr>Netedit: Shapes</vt:lpstr>
      <vt:lpstr>Conclusion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Erdmann, Jakob</dc:creator>
  <cp:lastModifiedBy>Erdmann, Jakob</cp:lastModifiedBy>
  <cp:revision>213</cp:revision>
  <dcterms:created xsi:type="dcterms:W3CDTF">2015-05-04T11:31:13Z</dcterms:created>
  <dcterms:modified xsi:type="dcterms:W3CDTF">2018-05-15T06:37:24Z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0x010100ED3BF77F0DEA9A4B8748258238955038</vt:lpwstr>
  </property>
</Properties>
</file>